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82" r:id="rId4"/>
    <p:sldId id="261" r:id="rId5"/>
    <p:sldId id="270" r:id="rId6"/>
    <p:sldId id="271" r:id="rId7"/>
    <p:sldId id="272" r:id="rId8"/>
    <p:sldId id="278" r:id="rId9"/>
    <p:sldId id="279" r:id="rId10"/>
    <p:sldId id="280" r:id="rId11"/>
    <p:sldId id="281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7" autoAdjust="0"/>
    <p:restoredTop sz="94660"/>
  </p:normalViewPr>
  <p:slideViewPr>
    <p:cSldViewPr>
      <p:cViewPr>
        <p:scale>
          <a:sx n="79" d="100"/>
          <a:sy n="79" d="100"/>
        </p:scale>
        <p:origin x="-254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9/29/2022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242088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4e38ca5d1afcbb3c2662c060123c37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358" y="0"/>
            <a:ext cx="5144562" cy="2016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358" y="1772816"/>
            <a:ext cx="514456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162012"/>
              </p:ext>
            </p:extLst>
          </p:nvPr>
        </p:nvGraphicFramePr>
        <p:xfrm>
          <a:off x="251520" y="404664"/>
          <a:ext cx="8784976" cy="6264696"/>
        </p:xfrm>
        <a:graphic>
          <a:graphicData uri="http://schemas.openxmlformats.org/drawingml/2006/table">
            <a:tbl>
              <a:tblPr/>
              <a:tblGrid>
                <a:gridCol w="2977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7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64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Командарм Александр Игнатьевич </a:t>
                      </a:r>
                      <a:r>
                        <a:rPr kumimoji="0"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Седякин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возглавлял Управление ПВО РККА практически в течении всего 1937 года. При непосредственном участии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Седякина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впервые в отечественной практике начали разрабатываться предложения по формированию корпусов ПВО для обороны важнейших городов Союза. В свет выходит Постановление СНК СССР «О местной (гражданской) ПВО Ленинграда, Киева и Баку», где приводится обширный ряд мер по усилению системы МПВО в этих городах-пунктах. Большое внимание Александр Игнатьевич уделял работе с  массовыми оборонно-спортивными организациями.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Седякин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стоял у истоков создания Военно-научного общества, ввел нормы на коллективный знак «Готов к ПВХО». В конце 1937 года командарма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Седякина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арестовали и обвинили в шпионаже и  участии в военном заговоре. Даже находясь под следствием, Александр Игнатьевич не оставляет работу по развитию активной и пассивной систем ПВО. 29 июля 1938 года Александра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Седякина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расстреляли. Реабилитирован командарм 2-го ранга был в 1956, посмертно.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 descr="U1XSdLMPwS-170xx2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897882" cy="394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75180"/>
              </p:ext>
            </p:extLst>
          </p:nvPr>
        </p:nvGraphicFramePr>
        <p:xfrm>
          <a:off x="179512" y="404664"/>
          <a:ext cx="8568952" cy="5648176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8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Каменев Сергей Сергеевич.</a:t>
                      </a:r>
                    </a:p>
                    <a:p>
                      <a:pPr algn="just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Командарм 1 ранга (1881-1936 г.г.), начальник Управления ПВО Наркома обороны СССР – начальник Местной противовоздушной обороны страны в 1934-1936 годы. Положил немало усилий для развития МПВО в связи с возрастающей военной угрозой со стороны фашисткой Германии. Предложил использовать аэростаты для воздушного заграждения, задымление в целях маскировки объектов, развивать прожекторную службу «…МПВО – дело не ведомственное, а всенародное. Любая другая точка зрения глубоко ошибочна и чревато большими опасностями. В интересах всего населения страны надо строить коллективные средства защиты и прежде всего в районах, где имеется угроза воздушного нападения, включая и сельскую местность…» Каменев С.С. Скончался 25 августа 1936 года от сердечного приступа. Но через годы после этого, Сергея Сергеевича причислили к «врагам народа», обвинив в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военно-фашистком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заговоре. В феврале 1956 года специальная комиссия расследовала обстоятельства дела Каменева и крупный военный деятель был реабилитирован.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Рисунок 4" descr="https://avatars.mds.yandex.net/get-zen_doc/59923/pub_5d42c728a98a2a00ad54dd81_5d43d319ecfb8000ada8083c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919467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1490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7" name="Прямоугольник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288" y="333375"/>
            <a:ext cx="8569325" cy="41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Aharoni" panose="02010803020104030203" pitchFamily="2" charset="-79"/>
              </a:rPr>
              <a:t>ПРЕДУПРЕЖДЕНИЕ. СПАСЕНИЕ. ПОМОЩЬ</a:t>
            </a:r>
          </a:p>
          <a:p>
            <a:pPr algn="ctr" fontAlgn="base"/>
            <a:r>
              <a:rPr lang="ru-RU" sz="2400" b="1" dirty="0" smtClean="0"/>
              <a:t>Министерство РФ по делам гражданской обороны, чрезвычайным ситуациям и ликвидации последствий стихийных бедствий.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Спасатель и пожарный - не просто профессия. Это образ жизни, постоянная готовность к самопожертвованию, к подвигу, который считают просто работой. Рисковать собой ради другого.</a:t>
            </a:r>
          </a:p>
          <a:p>
            <a:pPr algn="just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Министерство для каждого россиянина символизирует то, что человек не останется один на один с бедой, ему помогут и поддержат в любой сложной ситуации. Отвага и профессионализм, поддержка каждому, ждущему помощи, - в этом и видят свое призвание сотрудники ведомства.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vatars.mds.yandex.net/get-pdb/2187934/e38a120c-4642-4db0-8223-dd2778f2e8b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9351"/>
            <a:ext cx="4284476" cy="3073646"/>
          </a:xfrm>
          <a:prstGeom prst="rect">
            <a:avLst/>
          </a:prstGeom>
          <a:ln>
            <a:noFill/>
          </a:ln>
          <a:effectLst>
            <a:softEdge rad="431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3.depositphotos.com/2572561/16352/i/950/depositphotos_163524898-stock-photo-brave-fireman-descends-stairs-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54681"/>
            <a:ext cx="2328193" cy="1478200"/>
          </a:xfrm>
          <a:prstGeom prst="rect">
            <a:avLst/>
          </a:prstGeom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11.pmo.ee/5n01UxujU9XsWxfv21YViuqDXBo=/1200x630/smart/nginx/o/2016/04/17/5275197t1h2f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018761" cy="1923216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2chang.ru/wp-content/uploads/2018/05/den-spasately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5379800"/>
            <a:ext cx="2232248" cy="147820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Zdjęc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1754" y="5379800"/>
            <a:ext cx="2232246" cy="1478200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39.mchs.gov.ru/uploads/resize_cache/news/2020-02-06/6fead8e869929c4ba6902e35bc1f6723__2000x2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962" y="3919350"/>
            <a:ext cx="3757038" cy="1930437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4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1490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7" name="Прямоугольник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288" y="333374"/>
            <a:ext cx="856932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При создании МЧС России по крупицам собирался накопленный в стране опыт спасения людей и работы в обстановке чрезвычайных ситуаций. На протяжении 31 года ведомство достойно отвечает на новые вызовы и угрозы, добивается снижения количества происшествий и пожаров, оправдывает доверие тех, кто нуждается в помощи, отдает все свои силы и знания самому благородному делу - сохранению жизней людей.</a:t>
            </a:r>
          </a:p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МЧС России планомерно обновляет технику и оборудование, повышая эффективность, мощь и совершенствуя способность противостоять любым угрозам природного и техногенного характера.              </a:t>
            </a:r>
          </a:p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Министерство - это десятки тысяч спасателей и пожарных, горноспасателей, инспекторов ГИМС, психологов, кинологов, водолазов и саперов. Их труд вносит весомый вклад в обеспечение национальной безопасности и благополучие России. Результат этой работы – сотни тысяч спасенных жизней.</a:t>
            </a:r>
            <a:r>
              <a:rPr lang="ru-RU" sz="2000" dirty="0" smtClean="0"/>
              <a:t> </a:t>
            </a:r>
          </a:p>
          <a:p>
            <a:pPr algn="just" fontAlgn="base"/>
            <a:r>
              <a:rPr lang="ru-RU" sz="2000" dirty="0" smtClean="0"/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Впереди еще много задач, решение которых поможет сделать работу спасателей и пожарных продуктивнее, а защиту людей от современных опасностей и угроз - надежнее.</a:t>
            </a:r>
          </a:p>
          <a:p>
            <a:pPr algn="just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3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5347" y="224959"/>
            <a:ext cx="7092280" cy="3528392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Появление и бурное развитие авиации, рост ее возможностей нанесения ударов по тыловым объектам страны стал причиной образования в Советском Союзе 4 октября 1932 года Местной противовоздушной обороны (МПВО).</a:t>
            </a:r>
          </a:p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В послевоенный период на МПВО были возложены задачи оказания помощи в восстановлении народного хозяйства и раз­минирование на освобожденных территориях.</a:t>
            </a:r>
          </a:p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1961 году МПВО была преобразована в гражданскую оборону СССР. Именно тогда и появился на свет всесоюзный лозунг «Это должен знать и уметь каждый!».</a:t>
            </a:r>
          </a:p>
          <a:p>
            <a:pPr algn="l"/>
            <a:endParaRPr lang="ru-RU" sz="2200" b="1" dirty="0" smtClean="0">
              <a:solidFill>
                <a:srgbClr val="FF6600"/>
              </a:solidFill>
            </a:endParaRPr>
          </a:p>
          <a:p>
            <a:pPr algn="l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347" y="3288689"/>
            <a:ext cx="705914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/>
              <a:t>В это время были разработаны теоретические основы защиты насе­ления, а на территории всей страны осуществлен комплекс организационных, инженерно-технических, санитарно-гигиенических и дру­гих специальных мероприятий.                       </a:t>
            </a:r>
          </a:p>
          <a:p>
            <a:pPr indent="457200" algn="just"/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1986 году, после аварии на Чернобыльской АЭС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правительства на гражданскую оборону были возложены задачи борьбы с природными и техногенными катастрофами</a:t>
            </a:r>
            <a:r>
              <a:rPr lang="ru-RU" sz="2000" dirty="0" smtClean="0"/>
              <a:t>.</a:t>
            </a:r>
          </a:p>
          <a:p>
            <a:pPr indent="457200" algn="just">
              <a:spcBef>
                <a:spcPts val="0"/>
              </a:spcBef>
            </a:pPr>
            <a:endParaRPr lang="ru-RU" sz="2000" b="1" dirty="0" smtClean="0"/>
          </a:p>
          <a:p>
            <a:pPr indent="457200" algn="just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all.culture.ru/uploads/27c126c89b089aa95cd91029c30c98c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67749" y="-13377"/>
            <a:ext cx="2226089" cy="148478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fishki.net/upload/post/2016/10/04/2093979/ucheniya-po-grazhdanskoy-go-80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286" y="1159377"/>
            <a:ext cx="2291162" cy="151216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9891" y="2313638"/>
            <a:ext cx="2306473" cy="16780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7654" y="5280114"/>
            <a:ext cx="2316140" cy="12632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73278" y="3736432"/>
            <a:ext cx="2309971" cy="15581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164764"/>
            <a:ext cx="7815563" cy="2742884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В ноябре 1991 года, после создания Государственного комитета Российской Федерации по делам гражданской обороны, чрезвычайным ситуациям и ликвидации последствий стихийных бедствий (ГКЧС России), войска гражданской обороны вошли в его состав.</a:t>
            </a:r>
          </a:p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Сегодня гражданская оборона – это сложная, многопрофильная государственная структура, которая входит в общую систему обеспечения национальной безопасности Российской Федерации. Система решает широкий спектр задач по защите населения и территорий от чрезвычайных ситуаций мирного и военного времени. Сформирована и эффективно действует единая государственная система предупреждения и ликвидации чрезвычайных ситуаций (РСЧС), которая является национальной системой противодействия кризисным явлениям.</a:t>
            </a:r>
          </a:p>
          <a:p>
            <a:pPr algn="just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200" b="1" dirty="0" smtClean="0">
              <a:solidFill>
                <a:srgbClr val="FF6600"/>
              </a:solidFill>
            </a:endParaRPr>
          </a:p>
          <a:p>
            <a:pPr algn="l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8964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0"/>
              </a:spcBef>
            </a:pPr>
            <a:endParaRPr lang="ru-RU" sz="2000" b="1" dirty="0" smtClean="0"/>
          </a:p>
          <a:p>
            <a:pPr indent="457200" algn="just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caoinform.moscow/wp-content/uploads/sites/38/2019/07/fCGSZtwRT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613" y="2919717"/>
            <a:ext cx="3622318" cy="24278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29" y="4133649"/>
            <a:ext cx="4054307" cy="27314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15500"/>
          <a:stretch/>
        </p:blipFill>
        <p:spPr>
          <a:xfrm>
            <a:off x="30128" y="2708919"/>
            <a:ext cx="4707459" cy="2662263"/>
          </a:xfrm>
          <a:prstGeom prst="rect">
            <a:avLst/>
          </a:prstGeom>
          <a:ln>
            <a:noFill/>
          </a:ln>
          <a:effectLst>
            <a:softEdge rad="698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5155" y="2564904"/>
            <a:ext cx="4102341" cy="27564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0789" y="4741127"/>
            <a:ext cx="3019227" cy="201380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054" name="Picture 6" descr="http://knppveteran.ru/sites/knpp-veteran.ru/files/universal/1326/2-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706" y="4587764"/>
            <a:ext cx="3205580" cy="22702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fishki.net/upload/post/2016/10/04/2093979/interdaygo-6359141586086912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652" y="4855481"/>
            <a:ext cx="2933583" cy="21016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1490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7" name="Прямоугольник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194631"/>
            <a:ext cx="468076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Гражданская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оборона  - это система мер, направленных  на подготовку к защите и защиту населения, материальных и культурных ценностей на территории Российской Федерации от опасностей, возникающих во время военных действий.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4" name="Picture 2" descr="https://cont.ws/uploads/posts/763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60162"/>
            <a:ext cx="4968552" cy="3309129"/>
          </a:xfrm>
          <a:prstGeom prst="ellipse">
            <a:avLst/>
          </a:prstGeom>
          <a:ln>
            <a:noFill/>
          </a:ln>
          <a:effectLst>
            <a:softEdge rad="914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772517"/>
            <a:ext cx="48966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настоящее время это отлаженная и эффективно работающая система, оказывающая экстренную помощь при чрезвычайных ситуациях не только в нашей стране, но и за рубежом. В ее состав входят противопожарная служба, войска гражданской обороны, авиация, поисково-спасательные подразделения, работающие в круглосуточном режиме реагирования на чрезвычайные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происшествия</a:t>
            </a:r>
            <a:endParaRPr lang="ru-RU" dirty="0"/>
          </a:p>
        </p:txBody>
      </p:sp>
      <p:pic>
        <p:nvPicPr>
          <p:cNvPr id="3076" name="Picture 4" descr="https://www.vladtime.ru/uploads/posts/2016-05/1464682739_22256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777" y="1013589"/>
            <a:ext cx="2850595" cy="1927615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get-pdb/1943199/c2c92992-3363-485b-abc1-640e2f1c4d0e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50"/>
          <a:stretch/>
        </p:blipFill>
        <p:spPr bwMode="auto">
          <a:xfrm>
            <a:off x="-193013" y="2323795"/>
            <a:ext cx="9160788" cy="2847408"/>
          </a:xfrm>
          <a:prstGeom prst="rect">
            <a:avLst/>
          </a:prstGeom>
          <a:noFill/>
          <a:effectLst>
            <a:softEdge rad="1193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egnum.ru/uploads/pictures/news/2019/11/15/regnum_picture_1573811988143835_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706881"/>
            <a:ext cx="4205508" cy="2493922"/>
          </a:xfrm>
          <a:prstGeom prst="rect">
            <a:avLst/>
          </a:prstGeom>
          <a:noFill/>
          <a:effectLst>
            <a:softEdge rad="876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atic.mchs.ru/upload/site1/document_news/rrPPFNgrJ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135" y="1604348"/>
            <a:ext cx="2327424" cy="1552392"/>
          </a:xfrm>
          <a:prstGeom prst="rect">
            <a:avLst/>
          </a:prstGeom>
          <a:noFill/>
          <a:effectLst>
            <a:softEdge rad="558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79878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Сигнал  «ВНИМАНИЕ ВСЕМ!» и действия по нему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075" y="1412776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Это должен знать каждый!</a:t>
            </a:r>
          </a:p>
          <a:p>
            <a:pPr algn="ctr"/>
            <a:r>
              <a:rPr lang="ru-RU" sz="2500" dirty="0" smtClean="0"/>
              <a:t>Сигнал «ВНИМАНИЕ ВСЕМ!» - условный сигнал, передаваемый по системе оповещения и являющийся командой для осуществления определенных мероприятий, службами, силами гражданской обороны и населением.</a:t>
            </a:r>
          </a:p>
          <a:p>
            <a:endParaRPr lang="ru-RU" sz="2500" b="1" dirty="0" smtClean="0"/>
          </a:p>
          <a:p>
            <a:pPr indent="457200" algn="just">
              <a:spcBef>
                <a:spcPts val="0"/>
              </a:spcBef>
            </a:pPr>
            <a:endParaRPr lang="ru-RU" sz="2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6" y="4005064"/>
            <a:ext cx="9144000" cy="24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yser.com.ua/images/2020/01/21/JaNffhh8AwV9g4c4Wz3kSNM78vmqJZjzB8Odyj1W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33" t="3967" r="25488" b="5532"/>
          <a:stretch/>
        </p:blipFill>
        <p:spPr bwMode="auto">
          <a:xfrm rot="3309550">
            <a:off x="870123" y="-261553"/>
            <a:ext cx="6910364" cy="8275409"/>
          </a:xfrm>
          <a:prstGeom prst="ellipse">
            <a:avLst/>
          </a:prstGeom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876151"/>
            <a:ext cx="864096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</a:t>
            </a:r>
          </a:p>
          <a:p>
            <a:pPr algn="just"/>
            <a:r>
              <a:rPr lang="ru-RU" sz="2000" b="1" dirty="0" smtClean="0"/>
              <a:t>	</a:t>
            </a:r>
          </a:p>
          <a:p>
            <a:pPr algn="just"/>
            <a:r>
              <a:rPr lang="ru-RU" sz="2000" b="1" dirty="0"/>
              <a:t>	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	Если вы услышали продолжительный вой сирены - это сигнал «ВНИМАНИЕ ВСЕМ!». Он означает, что сейчас по радио и телевидению прозвучит экстренное сообщение о том, какая именно опасность угрожает людям и как действовать в данном случае.</a:t>
            </a:r>
          </a:p>
          <a:p>
            <a:endParaRPr lang="ru-RU" sz="2000" dirty="0" smtClean="0"/>
          </a:p>
          <a:p>
            <a:pPr indent="457200" algn="just">
              <a:spcBef>
                <a:spcPts val="0"/>
              </a:spcBef>
            </a:pPr>
            <a:endParaRPr lang="ru-RU" sz="1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449" y="260649"/>
            <a:ext cx="8735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СИГНАЛ «ВНИМАНИЕ </a:t>
            </a:r>
            <a:r>
              <a:rPr lang="ru-RU" b="1" dirty="0">
                <a:solidFill>
                  <a:schemeClr val="bg1"/>
                </a:solidFill>
              </a:rPr>
              <a:t>ВСЕМ</a:t>
            </a:r>
            <a:r>
              <a:rPr lang="ru-RU" b="1" dirty="0" smtClean="0">
                <a:solidFill>
                  <a:schemeClr val="bg1"/>
                </a:solidFill>
              </a:rPr>
              <a:t>!»</a:t>
            </a:r>
            <a:endParaRPr lang="ru-RU" b="1" dirty="0" smtClean="0"/>
          </a:p>
          <a:p>
            <a:pPr algn="just"/>
            <a:r>
              <a:rPr lang="ru-RU" b="1" dirty="0" smtClean="0"/>
              <a:t>предусматривает </a:t>
            </a:r>
            <a:r>
              <a:rPr lang="ru-RU" b="1" dirty="0"/>
              <a:t>включение сирен, прерывистых гудков и других средств громкоговорящей связи с последующей передачей речевой информации.</a:t>
            </a:r>
          </a:p>
          <a:p>
            <a:pPr algn="just"/>
            <a:r>
              <a:rPr lang="ru-RU" b="1" dirty="0"/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876151"/>
            <a:ext cx="86880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prstClr val="white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</a:rPr>
              <a:t>При </a:t>
            </a:r>
            <a:r>
              <a:rPr lang="ru-RU" sz="2000" b="1" dirty="0">
                <a:solidFill>
                  <a:schemeClr val="bg1"/>
                </a:solidFill>
              </a:rPr>
              <a:t>этом необходимо включить телевизор, радиоприёмник, репродуктор радиотрансляционный сети и прослушать указания о порядке действий населения.</a:t>
            </a:r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260648"/>
            <a:ext cx="864096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</a:rPr>
              <a:t>Сигнал гражданской обороны «Воздушная тревога»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подается для предупреждения всего населения о возникшей </a:t>
            </a:r>
            <a:r>
              <a:rPr lang="ru-RU" sz="2000" i="1" dirty="0" smtClean="0"/>
              <a:t>непосредственной угрозе ракетной и авиационной опасности</a:t>
            </a:r>
            <a:r>
              <a:rPr lang="ru-RU" sz="2000" dirty="0" smtClean="0"/>
              <a:t> по поражению противником данного муниципального района (городского округа) с воздуха. С этой целью используются все технические средства связи и оповещения, включаются </a:t>
            </a:r>
            <a:r>
              <a:rPr lang="ru-RU" sz="2000" dirty="0" err="1" smtClean="0"/>
              <a:t>электросирены</a:t>
            </a:r>
            <a:r>
              <a:rPr lang="ru-RU" sz="2000" dirty="0" smtClean="0"/>
              <a:t>, которые подают продолжительный (в течение 3 мин) завывающий сигнал. Одновременно по местному радиовещанию в течение 2-3 мин передается сигнал гражданской обороны (текстовое сообщение): </a:t>
            </a:r>
            <a:r>
              <a:rPr lang="ru-RU" sz="2000" b="1" dirty="0" smtClean="0">
                <a:solidFill>
                  <a:srgbClr val="FF0000"/>
                </a:solidFill>
              </a:rPr>
              <a:t>«ВНИМАНИЕ! ВНИМАНИЕ! Граждане! Воздушная тревога! Воздушная тревога! и далее идет обращение к гражданам о порядке их действия».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	Этот же сигнал (сообщение) будет передаваться и по телевидению, а также повсеместно дублироваться прерывистыми сигналами сирен предприятий, гудками тепловозов, судов и других транспортных средств.</a:t>
            </a:r>
          </a:p>
          <a:p>
            <a:endParaRPr lang="ru-RU" sz="2000" dirty="0" smtClean="0"/>
          </a:p>
          <a:p>
            <a:pPr indent="457200" algn="just">
              <a:spcBef>
                <a:spcPts val="0"/>
              </a:spcBef>
            </a:pPr>
            <a:endParaRPr lang="ru-RU" sz="1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bs.twimg.com/media/DIfICTBUQAIIq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11" b="39205"/>
          <a:stretch/>
        </p:blipFill>
        <p:spPr bwMode="auto">
          <a:xfrm>
            <a:off x="0" y="5157192"/>
            <a:ext cx="9143999" cy="1700808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035366"/>
              </p:ext>
            </p:extLst>
          </p:nvPr>
        </p:nvGraphicFramePr>
        <p:xfrm>
          <a:off x="323528" y="404664"/>
          <a:ext cx="8424936" cy="6400800"/>
        </p:xfrm>
        <a:graphic>
          <a:graphicData uri="http://schemas.openxmlformats.org/drawingml/2006/table">
            <a:tbl>
              <a:tblPr/>
              <a:tblGrid>
                <a:gridCol w="2608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4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Первый начальник МПВО (в 1932-1934 г.г)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Михаил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Евгеньевич Медведев.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непосредственном участии М.Е. Медведева было разработано Положение о противовоздушной обороне территории СССР, которое было утверждено постановлением Совнаркома 4 октября 1932 г. Эта дата и стала считаться днем создания МПВО страны-предшественницы гражданской обороны. Первостепенное внимание  Михаил Евгеньевич уделял осуществлению практических мероприятий местной ПВО. За два года руководства им этой системой в стране было построено около трех тысяч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бомбо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 и газоубежищ, населению выдано свыше 3,5 млн. противогазов, на предприятиях создано более трех тысяч формирований МПВО. Руководитель МПВО страны никогда ничего не делал исходя из личных побуждений. Он руководствовался стремлением к эффективному решению стоящих задач, к обеспечению благополучия нашего Отечества. Тем не менее в мае 1937 года бывшего начальника Управления противовоздушной обороны РККА арестовали и под прессом допросов Михаил Евгеньевич вынужден был оговорить себя. Но на судебном заседании Военной коллегии Верховного суда вины своей не признал, тем не менее был приговорен к высшей мере наказания. 17 июня приговор был приведен в исполнение , и только в июле 1956 года решением той же коллегии родоначальник спасательной службы страны был полностью реабилитирован.</a:t>
                      </a: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AppData\Local\Microsoft\Windows\INetCache\Content.Word\МЕДВЕДЕ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630787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487959"/>
              </p:ext>
            </p:extLst>
          </p:nvPr>
        </p:nvGraphicFramePr>
        <p:xfrm>
          <a:off x="323528" y="476672"/>
          <a:ext cx="8424936" cy="5760720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Комкор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Иосиф </a:t>
                      </a:r>
                      <a:r>
                        <a:rPr kumimoji="0"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Францевич</a:t>
                      </a: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Блажевич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трижды возглавлял Управление ПВО РККА. В первый раз еще до принятия в 1932 году Положения о противовоздушной обороны территории СССР. Вторично с августа 1936 года по январь 1937 года. И в третий раз с декабря 1937 по февраль 1938 года. И.Ф Блажевич целиком отдавался делу развития и укрепления местной ПВО страны. Под его руководством был разработан первый Генеральный план противовоздушной обороны, в котором важное место занимали вопросы МПВО. Но не смотря на заслуги перед Отечеством в 1938 году Иосиф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Францевич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был необоснованно арестован, а в мае следующего года расстрелян.  Погиб Иосиф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Францевич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деятельном 47-летнем возрасте, когда накоплен богатый опыт и сохранилось много сил что бы реализовать его в интересах совершенствования МПВО страны. В августе 1956 года он был реабилитирован.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07" marR="541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Рисунок 4" descr="C:\Users\user\AppData\Local\Microsoft\Windows\INetCache\Content.Word\nejman-konstantin-avgustovich-24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131840" cy="433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1007</TotalTime>
  <Words>1210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Крупенко</dc:creator>
  <cp:lastModifiedBy>Юрий</cp:lastModifiedBy>
  <cp:revision>89</cp:revision>
  <dcterms:created xsi:type="dcterms:W3CDTF">2020-02-07T12:18:58Z</dcterms:created>
  <dcterms:modified xsi:type="dcterms:W3CDTF">2022-09-28T21:53:40Z</dcterms:modified>
</cp:coreProperties>
</file>